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0" r:id="rId3"/>
    <p:sldId id="261" r:id="rId4"/>
    <p:sldId id="257" r:id="rId5"/>
    <p:sldId id="268" r:id="rId6"/>
    <p:sldId id="264" r:id="rId7"/>
    <p:sldId id="272" r:id="rId8"/>
    <p:sldId id="263" r:id="rId9"/>
    <p:sldId id="265" r:id="rId10"/>
    <p:sldId id="266" r:id="rId11"/>
    <p:sldId id="267" r:id="rId12"/>
    <p:sldId id="259" r:id="rId13"/>
    <p:sldId id="270" r:id="rId14"/>
    <p:sldId id="269" r:id="rId15"/>
    <p:sldId id="271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57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err="1" smtClean="0"/>
              <a:t>Угачева</a:t>
            </a:r>
            <a:r>
              <a:rPr lang="ru-RU" dirty="0" smtClean="0"/>
              <a:t> К.Б., учитель истории </a:t>
            </a:r>
          </a:p>
          <a:p>
            <a:pPr algn="r"/>
            <a:r>
              <a:rPr lang="ru-RU" dirty="0" smtClean="0"/>
              <a:t>МОУ «</a:t>
            </a:r>
            <a:r>
              <a:rPr lang="ru-RU" dirty="0" err="1" smtClean="0"/>
              <a:t>Турочакская</a:t>
            </a:r>
            <a:r>
              <a:rPr lang="ru-RU" dirty="0" smtClean="0"/>
              <a:t> СОШ им. Я.И. </a:t>
            </a:r>
            <a:r>
              <a:rPr lang="ru-RU" dirty="0" err="1" smtClean="0"/>
              <a:t>Баляева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«Западающие» задания и их решения по ГИА (история)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29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404664"/>
            <a:ext cx="9144000" cy="3888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На карте указана Австро-Венгрия. События произошли в годы существования этого государства </a:t>
            </a:r>
            <a:r>
              <a:rPr lang="ru-RU" sz="4000" b="1" dirty="0">
                <a:solidFill>
                  <a:srgbClr val="C00000"/>
                </a:solidFill>
              </a:rPr>
              <a:t>1867-1918 годы</a:t>
            </a:r>
            <a:r>
              <a:rPr lang="ru-RU" sz="4000" b="1" dirty="0" smtClean="0">
                <a:solidFill>
                  <a:srgbClr val="C00000"/>
                </a:solidFill>
              </a:rPr>
              <a:t>.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4509120"/>
            <a:ext cx="8964488" cy="23488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Указана Византия. Событие на карте произошли </a:t>
            </a:r>
            <a:r>
              <a:rPr lang="ru-RU" sz="4000" b="1" dirty="0">
                <a:solidFill>
                  <a:srgbClr val="C00000"/>
                </a:solidFill>
              </a:rPr>
              <a:t>до 1453 года</a:t>
            </a:r>
            <a:r>
              <a:rPr lang="ru-RU" sz="4000" b="1" dirty="0" smtClean="0">
                <a:solidFill>
                  <a:srgbClr val="C00000"/>
                </a:solidFill>
              </a:rPr>
              <a:t>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-34280"/>
            <a:ext cx="2857500" cy="3810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7" y="4077072"/>
            <a:ext cx="7142191" cy="2520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C00000"/>
                </a:solidFill>
              </a:rPr>
              <a:t>На карте есть город Козельск. </a:t>
            </a:r>
          </a:p>
        </p:txBody>
      </p:sp>
    </p:spTree>
    <p:extLst>
      <p:ext uri="{BB962C8B-B14F-4D97-AF65-F5344CB8AC3E}">
        <p14:creationId xmlns:p14="http://schemas.microsoft.com/office/powerpoint/2010/main" val="39421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6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3347864" y="3798168"/>
            <a:ext cx="2232248" cy="1224136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Киев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1187624" y="2642664"/>
            <a:ext cx="1872208" cy="93035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Брест </a:t>
            </a:r>
            <a:endParaRPr lang="ru-RU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4932040" y="260648"/>
            <a:ext cx="1656184" cy="93610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Тверь(1931г) </a:t>
            </a:r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>
            <a:off x="3707904" y="1196752"/>
            <a:ext cx="2592288" cy="936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Смоленск 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5004048" y="2348880"/>
            <a:ext cx="2808312" cy="10801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Орел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98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92" y="0"/>
            <a:ext cx="92207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7164288" y="3573016"/>
            <a:ext cx="1800200" cy="129614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Калач </a:t>
            </a:r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3930555" y="1501254"/>
            <a:ext cx="5131558" cy="2348952"/>
          </a:xfrm>
          <a:custGeom>
            <a:avLst/>
            <a:gdLst>
              <a:gd name="connsiteX0" fmla="*/ 0 w 5131558"/>
              <a:gd name="connsiteY0" fmla="*/ 0 h 2348952"/>
              <a:gd name="connsiteX1" fmla="*/ 163773 w 5131558"/>
              <a:gd name="connsiteY1" fmla="*/ 81886 h 2348952"/>
              <a:gd name="connsiteX2" fmla="*/ 286603 w 5131558"/>
              <a:gd name="connsiteY2" fmla="*/ 163773 h 2348952"/>
              <a:gd name="connsiteX3" fmla="*/ 327546 w 5131558"/>
              <a:gd name="connsiteY3" fmla="*/ 191068 h 2348952"/>
              <a:gd name="connsiteX4" fmla="*/ 395785 w 5131558"/>
              <a:gd name="connsiteY4" fmla="*/ 218364 h 2348952"/>
              <a:gd name="connsiteX5" fmla="*/ 436729 w 5131558"/>
              <a:gd name="connsiteY5" fmla="*/ 259307 h 2348952"/>
              <a:gd name="connsiteX6" fmla="*/ 559558 w 5131558"/>
              <a:gd name="connsiteY6" fmla="*/ 327546 h 2348952"/>
              <a:gd name="connsiteX7" fmla="*/ 682388 w 5131558"/>
              <a:gd name="connsiteY7" fmla="*/ 382137 h 2348952"/>
              <a:gd name="connsiteX8" fmla="*/ 723332 w 5131558"/>
              <a:gd name="connsiteY8" fmla="*/ 423080 h 2348952"/>
              <a:gd name="connsiteX9" fmla="*/ 818866 w 5131558"/>
              <a:gd name="connsiteY9" fmla="*/ 464024 h 2348952"/>
              <a:gd name="connsiteX10" fmla="*/ 914400 w 5131558"/>
              <a:gd name="connsiteY10" fmla="*/ 532262 h 2348952"/>
              <a:gd name="connsiteX11" fmla="*/ 982639 w 5131558"/>
              <a:gd name="connsiteY11" fmla="*/ 559558 h 2348952"/>
              <a:gd name="connsiteX12" fmla="*/ 1105469 w 5131558"/>
              <a:gd name="connsiteY12" fmla="*/ 600501 h 2348952"/>
              <a:gd name="connsiteX13" fmla="*/ 1160060 w 5131558"/>
              <a:gd name="connsiteY13" fmla="*/ 627797 h 2348952"/>
              <a:gd name="connsiteX14" fmla="*/ 1214651 w 5131558"/>
              <a:gd name="connsiteY14" fmla="*/ 668740 h 2348952"/>
              <a:gd name="connsiteX15" fmla="*/ 1364776 w 5131558"/>
              <a:gd name="connsiteY15" fmla="*/ 709683 h 2348952"/>
              <a:gd name="connsiteX16" fmla="*/ 1473958 w 5131558"/>
              <a:gd name="connsiteY16" fmla="*/ 764274 h 2348952"/>
              <a:gd name="connsiteX17" fmla="*/ 1514902 w 5131558"/>
              <a:gd name="connsiteY17" fmla="*/ 791570 h 2348952"/>
              <a:gd name="connsiteX18" fmla="*/ 1719618 w 5131558"/>
              <a:gd name="connsiteY18" fmla="*/ 859809 h 2348952"/>
              <a:gd name="connsiteX19" fmla="*/ 1774209 w 5131558"/>
              <a:gd name="connsiteY19" fmla="*/ 887104 h 2348952"/>
              <a:gd name="connsiteX20" fmla="*/ 1856096 w 5131558"/>
              <a:gd name="connsiteY20" fmla="*/ 941695 h 2348952"/>
              <a:gd name="connsiteX21" fmla="*/ 1910687 w 5131558"/>
              <a:gd name="connsiteY21" fmla="*/ 968991 h 2348952"/>
              <a:gd name="connsiteX22" fmla="*/ 1978926 w 5131558"/>
              <a:gd name="connsiteY22" fmla="*/ 996286 h 2348952"/>
              <a:gd name="connsiteX23" fmla="*/ 2019869 w 5131558"/>
              <a:gd name="connsiteY23" fmla="*/ 1023582 h 2348952"/>
              <a:gd name="connsiteX24" fmla="*/ 2074460 w 5131558"/>
              <a:gd name="connsiteY24" fmla="*/ 1050877 h 2348952"/>
              <a:gd name="connsiteX25" fmla="*/ 2129051 w 5131558"/>
              <a:gd name="connsiteY25" fmla="*/ 1091821 h 2348952"/>
              <a:gd name="connsiteX26" fmla="*/ 2183642 w 5131558"/>
              <a:gd name="connsiteY26" fmla="*/ 1119116 h 2348952"/>
              <a:gd name="connsiteX27" fmla="*/ 2224585 w 5131558"/>
              <a:gd name="connsiteY27" fmla="*/ 1132764 h 2348952"/>
              <a:gd name="connsiteX28" fmla="*/ 2306472 w 5131558"/>
              <a:gd name="connsiteY28" fmla="*/ 1187355 h 2348952"/>
              <a:gd name="connsiteX29" fmla="*/ 2361063 w 5131558"/>
              <a:gd name="connsiteY29" fmla="*/ 1214650 h 2348952"/>
              <a:gd name="connsiteX30" fmla="*/ 2470245 w 5131558"/>
              <a:gd name="connsiteY30" fmla="*/ 1282889 h 2348952"/>
              <a:gd name="connsiteX31" fmla="*/ 2538484 w 5131558"/>
              <a:gd name="connsiteY31" fmla="*/ 1296537 h 2348952"/>
              <a:gd name="connsiteX32" fmla="*/ 2593075 w 5131558"/>
              <a:gd name="connsiteY32" fmla="*/ 1337480 h 2348952"/>
              <a:gd name="connsiteX33" fmla="*/ 2634018 w 5131558"/>
              <a:gd name="connsiteY33" fmla="*/ 1351128 h 2348952"/>
              <a:gd name="connsiteX34" fmla="*/ 2688609 w 5131558"/>
              <a:gd name="connsiteY34" fmla="*/ 1378424 h 2348952"/>
              <a:gd name="connsiteX35" fmla="*/ 2770496 w 5131558"/>
              <a:gd name="connsiteY35" fmla="*/ 1433015 h 2348952"/>
              <a:gd name="connsiteX36" fmla="*/ 2811439 w 5131558"/>
              <a:gd name="connsiteY36" fmla="*/ 1460310 h 2348952"/>
              <a:gd name="connsiteX37" fmla="*/ 2893326 w 5131558"/>
              <a:gd name="connsiteY37" fmla="*/ 1501253 h 2348952"/>
              <a:gd name="connsiteX38" fmla="*/ 2961564 w 5131558"/>
              <a:gd name="connsiteY38" fmla="*/ 1528549 h 2348952"/>
              <a:gd name="connsiteX39" fmla="*/ 3057099 w 5131558"/>
              <a:gd name="connsiteY39" fmla="*/ 1596788 h 2348952"/>
              <a:gd name="connsiteX40" fmla="*/ 3193576 w 5131558"/>
              <a:gd name="connsiteY40" fmla="*/ 1746913 h 2348952"/>
              <a:gd name="connsiteX41" fmla="*/ 3275463 w 5131558"/>
              <a:gd name="connsiteY41" fmla="*/ 1801504 h 2348952"/>
              <a:gd name="connsiteX42" fmla="*/ 3316406 w 5131558"/>
              <a:gd name="connsiteY42" fmla="*/ 1828800 h 2348952"/>
              <a:gd name="connsiteX43" fmla="*/ 3398293 w 5131558"/>
              <a:gd name="connsiteY43" fmla="*/ 1897039 h 2348952"/>
              <a:gd name="connsiteX44" fmla="*/ 3439236 w 5131558"/>
              <a:gd name="connsiteY44" fmla="*/ 1937982 h 2348952"/>
              <a:gd name="connsiteX45" fmla="*/ 3521123 w 5131558"/>
              <a:gd name="connsiteY45" fmla="*/ 2006221 h 2348952"/>
              <a:gd name="connsiteX46" fmla="*/ 3548418 w 5131558"/>
              <a:gd name="connsiteY46" fmla="*/ 2047164 h 2348952"/>
              <a:gd name="connsiteX47" fmla="*/ 3671248 w 5131558"/>
              <a:gd name="connsiteY47" fmla="*/ 2060812 h 2348952"/>
              <a:gd name="connsiteX48" fmla="*/ 3889612 w 5131558"/>
              <a:gd name="connsiteY48" fmla="*/ 2101755 h 2348952"/>
              <a:gd name="connsiteX49" fmla="*/ 3998794 w 5131558"/>
              <a:gd name="connsiteY49" fmla="*/ 2142698 h 2348952"/>
              <a:gd name="connsiteX50" fmla="*/ 4176215 w 5131558"/>
              <a:gd name="connsiteY50" fmla="*/ 2183642 h 2348952"/>
              <a:gd name="connsiteX51" fmla="*/ 4285397 w 5131558"/>
              <a:gd name="connsiteY51" fmla="*/ 2224585 h 2348952"/>
              <a:gd name="connsiteX52" fmla="*/ 4367284 w 5131558"/>
              <a:gd name="connsiteY52" fmla="*/ 2251880 h 2348952"/>
              <a:gd name="connsiteX53" fmla="*/ 4585648 w 5131558"/>
              <a:gd name="connsiteY53" fmla="*/ 2292824 h 2348952"/>
              <a:gd name="connsiteX54" fmla="*/ 4640239 w 5131558"/>
              <a:gd name="connsiteY54" fmla="*/ 2320119 h 2348952"/>
              <a:gd name="connsiteX55" fmla="*/ 5131558 w 5131558"/>
              <a:gd name="connsiteY55" fmla="*/ 2347415 h 234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131558" h="2348952">
                <a:moveTo>
                  <a:pt x="0" y="0"/>
                </a:moveTo>
                <a:cubicBezTo>
                  <a:pt x="86372" y="34548"/>
                  <a:pt x="70804" y="24674"/>
                  <a:pt x="163773" y="81886"/>
                </a:cubicBezTo>
                <a:cubicBezTo>
                  <a:pt x="163821" y="81915"/>
                  <a:pt x="266108" y="150110"/>
                  <a:pt x="286603" y="163773"/>
                </a:cubicBezTo>
                <a:cubicBezTo>
                  <a:pt x="300251" y="172871"/>
                  <a:pt x="312317" y="184976"/>
                  <a:pt x="327546" y="191068"/>
                </a:cubicBezTo>
                <a:lnTo>
                  <a:pt x="395785" y="218364"/>
                </a:lnTo>
                <a:cubicBezTo>
                  <a:pt x="409433" y="232012"/>
                  <a:pt x="421288" y="247726"/>
                  <a:pt x="436729" y="259307"/>
                </a:cubicBezTo>
                <a:cubicBezTo>
                  <a:pt x="485486" y="295875"/>
                  <a:pt x="509563" y="299771"/>
                  <a:pt x="559558" y="327546"/>
                </a:cubicBezTo>
                <a:cubicBezTo>
                  <a:pt x="656145" y="381205"/>
                  <a:pt x="593391" y="359887"/>
                  <a:pt x="682388" y="382137"/>
                </a:cubicBezTo>
                <a:cubicBezTo>
                  <a:pt x="696036" y="395785"/>
                  <a:pt x="707626" y="411862"/>
                  <a:pt x="723332" y="423080"/>
                </a:cubicBezTo>
                <a:cubicBezTo>
                  <a:pt x="752846" y="444161"/>
                  <a:pt x="785453" y="452886"/>
                  <a:pt x="818866" y="464024"/>
                </a:cubicBezTo>
                <a:cubicBezTo>
                  <a:pt x="831231" y="473298"/>
                  <a:pt x="894442" y="522283"/>
                  <a:pt x="914400" y="532262"/>
                </a:cubicBezTo>
                <a:cubicBezTo>
                  <a:pt x="936312" y="543218"/>
                  <a:pt x="959568" y="551318"/>
                  <a:pt x="982639" y="559558"/>
                </a:cubicBezTo>
                <a:cubicBezTo>
                  <a:pt x="1023283" y="574074"/>
                  <a:pt x="1066867" y="581200"/>
                  <a:pt x="1105469" y="600501"/>
                </a:cubicBezTo>
                <a:cubicBezTo>
                  <a:pt x="1123666" y="609600"/>
                  <a:pt x="1142808" y="617014"/>
                  <a:pt x="1160060" y="627797"/>
                </a:cubicBezTo>
                <a:cubicBezTo>
                  <a:pt x="1179349" y="639852"/>
                  <a:pt x="1193655" y="659991"/>
                  <a:pt x="1214651" y="668740"/>
                </a:cubicBezTo>
                <a:cubicBezTo>
                  <a:pt x="1240873" y="679666"/>
                  <a:pt x="1325409" y="691789"/>
                  <a:pt x="1364776" y="709683"/>
                </a:cubicBezTo>
                <a:cubicBezTo>
                  <a:pt x="1401819" y="726520"/>
                  <a:pt x="1440102" y="741703"/>
                  <a:pt x="1473958" y="764274"/>
                </a:cubicBezTo>
                <a:cubicBezTo>
                  <a:pt x="1487606" y="773373"/>
                  <a:pt x="1500009" y="784696"/>
                  <a:pt x="1514902" y="791570"/>
                </a:cubicBezTo>
                <a:cubicBezTo>
                  <a:pt x="1635736" y="847340"/>
                  <a:pt x="1620936" y="840072"/>
                  <a:pt x="1719618" y="859809"/>
                </a:cubicBezTo>
                <a:cubicBezTo>
                  <a:pt x="1737815" y="868907"/>
                  <a:pt x="1756763" y="876637"/>
                  <a:pt x="1774209" y="887104"/>
                </a:cubicBezTo>
                <a:cubicBezTo>
                  <a:pt x="1802339" y="903982"/>
                  <a:pt x="1826754" y="927024"/>
                  <a:pt x="1856096" y="941695"/>
                </a:cubicBezTo>
                <a:cubicBezTo>
                  <a:pt x="1874293" y="950794"/>
                  <a:pt x="1892096" y="960728"/>
                  <a:pt x="1910687" y="968991"/>
                </a:cubicBezTo>
                <a:cubicBezTo>
                  <a:pt x="1933074" y="978941"/>
                  <a:pt x="1957014" y="985330"/>
                  <a:pt x="1978926" y="996286"/>
                </a:cubicBezTo>
                <a:cubicBezTo>
                  <a:pt x="1993597" y="1003621"/>
                  <a:pt x="2005628" y="1015444"/>
                  <a:pt x="2019869" y="1023582"/>
                </a:cubicBezTo>
                <a:cubicBezTo>
                  <a:pt x="2037533" y="1033676"/>
                  <a:pt x="2057208" y="1040094"/>
                  <a:pt x="2074460" y="1050877"/>
                </a:cubicBezTo>
                <a:cubicBezTo>
                  <a:pt x="2093749" y="1062933"/>
                  <a:pt x="2109762" y="1079765"/>
                  <a:pt x="2129051" y="1091821"/>
                </a:cubicBezTo>
                <a:cubicBezTo>
                  <a:pt x="2146303" y="1102604"/>
                  <a:pt x="2164942" y="1111102"/>
                  <a:pt x="2183642" y="1119116"/>
                </a:cubicBezTo>
                <a:cubicBezTo>
                  <a:pt x="2196865" y="1124783"/>
                  <a:pt x="2212009" y="1125778"/>
                  <a:pt x="2224585" y="1132764"/>
                </a:cubicBezTo>
                <a:cubicBezTo>
                  <a:pt x="2253262" y="1148696"/>
                  <a:pt x="2277130" y="1172684"/>
                  <a:pt x="2306472" y="1187355"/>
                </a:cubicBezTo>
                <a:cubicBezTo>
                  <a:pt x="2324669" y="1196453"/>
                  <a:pt x="2343811" y="1203867"/>
                  <a:pt x="2361063" y="1214650"/>
                </a:cubicBezTo>
                <a:cubicBezTo>
                  <a:pt x="2414431" y="1248005"/>
                  <a:pt x="2410960" y="1263128"/>
                  <a:pt x="2470245" y="1282889"/>
                </a:cubicBezTo>
                <a:cubicBezTo>
                  <a:pt x="2492251" y="1290224"/>
                  <a:pt x="2515738" y="1291988"/>
                  <a:pt x="2538484" y="1296537"/>
                </a:cubicBezTo>
                <a:cubicBezTo>
                  <a:pt x="2556681" y="1310185"/>
                  <a:pt x="2573326" y="1326195"/>
                  <a:pt x="2593075" y="1337480"/>
                </a:cubicBezTo>
                <a:cubicBezTo>
                  <a:pt x="2605565" y="1344617"/>
                  <a:pt x="2620795" y="1345461"/>
                  <a:pt x="2634018" y="1351128"/>
                </a:cubicBezTo>
                <a:cubicBezTo>
                  <a:pt x="2652718" y="1359142"/>
                  <a:pt x="2671163" y="1367957"/>
                  <a:pt x="2688609" y="1378424"/>
                </a:cubicBezTo>
                <a:cubicBezTo>
                  <a:pt x="2716739" y="1395302"/>
                  <a:pt x="2743200" y="1414818"/>
                  <a:pt x="2770496" y="1433015"/>
                </a:cubicBezTo>
                <a:cubicBezTo>
                  <a:pt x="2784144" y="1442113"/>
                  <a:pt x="2796768" y="1452975"/>
                  <a:pt x="2811439" y="1460310"/>
                </a:cubicBezTo>
                <a:cubicBezTo>
                  <a:pt x="2838735" y="1473958"/>
                  <a:pt x="2865544" y="1488625"/>
                  <a:pt x="2893326" y="1501253"/>
                </a:cubicBezTo>
                <a:cubicBezTo>
                  <a:pt x="2915628" y="1511391"/>
                  <a:pt x="2939652" y="1517593"/>
                  <a:pt x="2961564" y="1528549"/>
                </a:cubicBezTo>
                <a:cubicBezTo>
                  <a:pt x="2977062" y="1536298"/>
                  <a:pt x="3050917" y="1590606"/>
                  <a:pt x="3057099" y="1596788"/>
                </a:cubicBezTo>
                <a:cubicBezTo>
                  <a:pt x="3136652" y="1676341"/>
                  <a:pt x="3059013" y="1657205"/>
                  <a:pt x="3193576" y="1746913"/>
                </a:cubicBezTo>
                <a:lnTo>
                  <a:pt x="3275463" y="1801504"/>
                </a:lnTo>
                <a:cubicBezTo>
                  <a:pt x="3289111" y="1810603"/>
                  <a:pt x="3306564" y="1815678"/>
                  <a:pt x="3316406" y="1828800"/>
                </a:cubicBezTo>
                <a:cubicBezTo>
                  <a:pt x="3365981" y="1894900"/>
                  <a:pt x="3335770" y="1876198"/>
                  <a:pt x="3398293" y="1897039"/>
                </a:cubicBezTo>
                <a:cubicBezTo>
                  <a:pt x="3411941" y="1910687"/>
                  <a:pt x="3424409" y="1925626"/>
                  <a:pt x="3439236" y="1937982"/>
                </a:cubicBezTo>
                <a:cubicBezTo>
                  <a:pt x="3497794" y="1986780"/>
                  <a:pt x="3466750" y="1940974"/>
                  <a:pt x="3521123" y="2006221"/>
                </a:cubicBezTo>
                <a:cubicBezTo>
                  <a:pt x="3531624" y="2018822"/>
                  <a:pt x="3533003" y="2041559"/>
                  <a:pt x="3548418" y="2047164"/>
                </a:cubicBezTo>
                <a:cubicBezTo>
                  <a:pt x="3587133" y="2061242"/>
                  <a:pt x="3630305" y="2056263"/>
                  <a:pt x="3671248" y="2060812"/>
                </a:cubicBezTo>
                <a:cubicBezTo>
                  <a:pt x="3820730" y="2098181"/>
                  <a:pt x="3585775" y="2040986"/>
                  <a:pt x="3889612" y="2101755"/>
                </a:cubicBezTo>
                <a:cubicBezTo>
                  <a:pt x="3912141" y="2106261"/>
                  <a:pt x="3988135" y="2138822"/>
                  <a:pt x="3998794" y="2142698"/>
                </a:cubicBezTo>
                <a:cubicBezTo>
                  <a:pt x="4095773" y="2177963"/>
                  <a:pt x="4069444" y="2168389"/>
                  <a:pt x="4176215" y="2183642"/>
                </a:cubicBezTo>
                <a:cubicBezTo>
                  <a:pt x="4267735" y="2229401"/>
                  <a:pt x="4192489" y="2196713"/>
                  <a:pt x="4285397" y="2224585"/>
                </a:cubicBezTo>
                <a:cubicBezTo>
                  <a:pt x="4312956" y="2232853"/>
                  <a:pt x="4339483" y="2244467"/>
                  <a:pt x="4367284" y="2251880"/>
                </a:cubicBezTo>
                <a:cubicBezTo>
                  <a:pt x="4466155" y="2278245"/>
                  <a:pt x="4491053" y="2279310"/>
                  <a:pt x="4585648" y="2292824"/>
                </a:cubicBezTo>
                <a:cubicBezTo>
                  <a:pt x="4603845" y="2301922"/>
                  <a:pt x="4620289" y="2316129"/>
                  <a:pt x="4640239" y="2320119"/>
                </a:cubicBezTo>
                <a:cubicBezTo>
                  <a:pt x="4833147" y="2358701"/>
                  <a:pt x="4928805" y="2347415"/>
                  <a:pt x="5131558" y="2347415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718" y="0"/>
            <a:ext cx="9144000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Великая Отечественная война.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5977"/>
            <a:ext cx="47244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069"/>
            <a:ext cx="4067944" cy="499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8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0" y="0"/>
            <a:ext cx="8316416" cy="3789040"/>
          </a:xfrm>
          <a:prstGeom prst="wedgeRoundRectCallout">
            <a:avLst>
              <a:gd name="adj1" fmla="val 37753"/>
              <a:gd name="adj2" fmla="val 789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/>
              </a:rPr>
              <a:t>«Знания в собственном смысле слова сообщить невозможно. Можно их человеку предложить, подсказать, но овладеть ими он должен путем собственной деятельности. Можно наполнить чем-нибудь тело, но ум наполнить нельзя. Он должен самостоятельно все охватить, усвоить, переработать».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02" y="3933056"/>
            <a:ext cx="190303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436096" y="6093296"/>
            <a:ext cx="3703866" cy="76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Arial"/>
              </a:rPr>
              <a:t>ДИСТЕРВЕГ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 (</a:t>
            </a:r>
            <a:r>
              <a:rPr lang="ru-RU" dirty="0" err="1">
                <a:solidFill>
                  <a:srgbClr val="333333"/>
                </a:solidFill>
                <a:latin typeface="Arial"/>
              </a:rPr>
              <a:t>Diesterweg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) </a:t>
            </a:r>
            <a:r>
              <a:rPr lang="ru-RU" b="1" dirty="0">
                <a:solidFill>
                  <a:srgbClr val="333333"/>
                </a:solidFill>
                <a:latin typeface="Arial"/>
              </a:rPr>
              <a:t>ФРИДРИХ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 АДОЛЬФ ВИЛЬГЕЛЬМ</a:t>
            </a:r>
            <a:endParaRPr lang="ru-RU" dirty="0"/>
          </a:p>
        </p:txBody>
      </p:sp>
      <p:pic>
        <p:nvPicPr>
          <p:cNvPr id="4" name="Fonovaya_muzyka_4_-_bez_slov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054225"/>
            <a:ext cx="77787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5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"/>
            <a:ext cx="9144000" cy="68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фон для презентации (лирика) - VA Real Piano-A Collection_(Huge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8792.9959"/>
                  <p14:fade out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0525"/>
            <a:ext cx="81438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79"/>
            <a:ext cx="9167292" cy="68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5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752" y="-99392"/>
            <a:ext cx="903649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Западающие задания ЕГЭ по истории.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 Как помочь выпускнику??? 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1" y="7574"/>
            <a:ext cx="9144000" cy="702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3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Обращать внимание на ключевые города </a:t>
            </a:r>
            <a:r>
              <a:rPr lang="ru-RU" sz="4400" dirty="0" smtClean="0">
                <a:solidFill>
                  <a:srgbClr val="FF0000"/>
                </a:solidFill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4400" b="1" dirty="0">
                <a:latin typeface="Calibri"/>
                <a:ea typeface="Calibri"/>
                <a:cs typeface="Times New Roman"/>
              </a:rPr>
              <a:t>Для периода Древнерусского государства это </a:t>
            </a:r>
            <a:r>
              <a:rPr lang="ru-RU" sz="4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Новгород, Киев, Чернигов</a:t>
            </a:r>
            <a:r>
              <a:rPr lang="ru-RU" sz="44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>
              <a:spcAft>
                <a:spcPts val="0"/>
              </a:spcAft>
            </a:pPr>
            <a:endParaRPr lang="ru-RU" sz="4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/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3339" y="4437112"/>
            <a:ext cx="8892480" cy="2304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4400" b="1" dirty="0">
                <a:latin typeface="Calibri"/>
                <a:ea typeface="Calibri"/>
                <a:cs typeface="Times New Roman"/>
              </a:rPr>
              <a:t>Монголо-татарское нашествие – </a:t>
            </a:r>
            <a:r>
              <a:rPr lang="ru-RU" sz="4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Рязань, Владимир, Козельск, Киев</a:t>
            </a:r>
            <a:r>
              <a:rPr lang="ru-RU" b="1" dirty="0">
                <a:latin typeface="Calibri"/>
                <a:ea typeface="Calibri"/>
                <a:cs typeface="Times New Roman"/>
              </a:rPr>
              <a:t>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2492896"/>
            <a:ext cx="9028315" cy="180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5400" b="1" dirty="0">
                <a:latin typeface="Calibri"/>
                <a:ea typeface="Calibri"/>
                <a:cs typeface="Times New Roman"/>
              </a:rPr>
              <a:t>Смутное время – </a:t>
            </a:r>
            <a:r>
              <a:rPr lang="ru-RU" sz="54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Москва, Смоленск</a:t>
            </a:r>
            <a:r>
              <a:rPr lang="ru-RU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3339" y="4437112"/>
            <a:ext cx="8900661" cy="23042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3600" b="1" dirty="0">
                <a:latin typeface="Calibri"/>
                <a:ea typeface="Calibri"/>
                <a:cs typeface="Times New Roman"/>
              </a:rPr>
              <a:t>Период Великой Отечественной войны, </a:t>
            </a:r>
            <a:r>
              <a:rPr lang="ru-RU" sz="36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Севастополь, Сталинград, Москва, Курск</a:t>
            </a:r>
            <a:r>
              <a:rPr lang="ru-RU" b="1" dirty="0">
                <a:latin typeface="Calibri"/>
                <a:ea typeface="Calibri"/>
                <a:cs typeface="Times New Roman"/>
              </a:rPr>
              <a:t>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-14290" y="620688"/>
            <a:ext cx="9036496" cy="540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Византия –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Событие произошло до 1453года!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9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7384"/>
            <a:ext cx="688538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11" y="12648"/>
            <a:ext cx="7275840" cy="684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" y="-27384"/>
            <a:ext cx="9141323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7" y="6021288"/>
            <a:ext cx="4353299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256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739" y="0"/>
            <a:ext cx="8963472" cy="1656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Алгоритм №3</a:t>
            </a:r>
            <a:r>
              <a:rPr lang="ru-RU" dirty="0"/>
              <a:t>. Обратите внимание на города и названия </a:t>
            </a:r>
            <a:r>
              <a:rPr lang="ru-RU" dirty="0" smtClean="0"/>
              <a:t>государств.</a:t>
            </a:r>
          </a:p>
          <a:p>
            <a:pPr algn="ctr"/>
            <a:r>
              <a:rPr lang="ru-RU" dirty="0" smtClean="0"/>
              <a:t>Возьмем </a:t>
            </a:r>
            <a:r>
              <a:rPr lang="ru-RU" dirty="0"/>
              <a:t>для примера карты, </a:t>
            </a:r>
            <a:r>
              <a:rPr lang="ru-RU" b="1" dirty="0">
                <a:solidFill>
                  <a:srgbClr val="FF0000"/>
                </a:solidFill>
              </a:rPr>
              <a:t>где обозначен Петербург. </a:t>
            </a:r>
            <a:r>
              <a:rPr lang="ru-RU" dirty="0" smtClean="0"/>
              <a:t>становится </a:t>
            </a:r>
            <a:r>
              <a:rPr lang="ru-RU" dirty="0"/>
              <a:t>понятно, что это не 90-е годы ХХ века, когда город снова переименован в </a:t>
            </a:r>
            <a:r>
              <a:rPr lang="ru-RU" dirty="0" smtClean="0"/>
              <a:t>Санкт-Петербург.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7698" y="2924944"/>
            <a:ext cx="5852405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Петроград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smtClean="0">
                <a:solidFill>
                  <a:prstClr val="black"/>
                </a:solidFill>
              </a:rPr>
              <a:t>с </a:t>
            </a:r>
            <a:r>
              <a:rPr lang="ru-RU" sz="4000" b="1" dirty="0">
                <a:solidFill>
                  <a:prstClr val="black"/>
                </a:solidFill>
              </a:rPr>
              <a:t>1914 по 1934. </a:t>
            </a:r>
            <a:endParaRPr lang="ru-RU" sz="4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39" y="4193704"/>
            <a:ext cx="5796136" cy="1251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Ленинград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с </a:t>
            </a:r>
            <a:r>
              <a:rPr lang="ru-RU" sz="3200" b="1" dirty="0">
                <a:solidFill>
                  <a:prstClr val="black"/>
                </a:solidFill>
              </a:rPr>
              <a:t>1924 по 1991 год.</a:t>
            </a:r>
            <a:endParaRPr lang="ru-RU" sz="3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5656" y="5506210"/>
            <a:ext cx="7684601" cy="13517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 6 сентября 1991года –</a:t>
            </a:r>
            <a:r>
              <a:rPr lang="ru-RU" sz="3200" b="1" dirty="0" smtClean="0">
                <a:solidFill>
                  <a:srgbClr val="C00000"/>
                </a:solidFill>
              </a:rPr>
              <a:t>Санкт-Петербург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656184"/>
            <a:ext cx="6023465" cy="13407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С начала основания в </a:t>
            </a:r>
            <a:r>
              <a:rPr lang="ru-RU" sz="2800" b="1" dirty="0">
                <a:solidFill>
                  <a:srgbClr val="FF0000"/>
                </a:solidFill>
              </a:rPr>
              <a:t>1703 году </a:t>
            </a:r>
            <a:r>
              <a:rPr lang="ru-RU" sz="2800" b="1" dirty="0">
                <a:solidFill>
                  <a:prstClr val="black"/>
                </a:solidFill>
              </a:rPr>
              <a:t>– </a:t>
            </a:r>
            <a:r>
              <a:rPr lang="ru-RU" sz="2800" b="1" dirty="0">
                <a:solidFill>
                  <a:srgbClr val="C00000"/>
                </a:solidFill>
              </a:rPr>
              <a:t>Санкт-Петербург.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В </a:t>
            </a:r>
            <a:r>
              <a:rPr lang="ru-RU" dirty="0">
                <a:solidFill>
                  <a:prstClr val="black"/>
                </a:solidFill>
              </a:rPr>
              <a:t>купе с надписью </a:t>
            </a:r>
            <a:r>
              <a:rPr lang="ru-RU" b="1" dirty="0">
                <a:solidFill>
                  <a:srgbClr val="C00000"/>
                </a:solidFill>
              </a:rPr>
              <a:t>«Российская империя»,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245</TotalTime>
  <Words>259</Words>
  <Application>Microsoft Office PowerPoint</Application>
  <PresentationFormat>Экран (4:3)</PresentationFormat>
  <Paragraphs>34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«Западающие» задания и их решения по ГИА (история)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20</cp:revision>
  <dcterms:created xsi:type="dcterms:W3CDTF">2021-04-12T08:17:21Z</dcterms:created>
  <dcterms:modified xsi:type="dcterms:W3CDTF">2021-04-16T04:38:23Z</dcterms:modified>
</cp:coreProperties>
</file>